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6"/>
  </p:notesMasterIdLst>
  <p:sldIdLst>
    <p:sldId id="256" r:id="rId2"/>
    <p:sldId id="291" r:id="rId3"/>
    <p:sldId id="309" r:id="rId4"/>
    <p:sldId id="308" r:id="rId5"/>
    <p:sldId id="259" r:id="rId6"/>
    <p:sldId id="302" r:id="rId7"/>
    <p:sldId id="301" r:id="rId8"/>
    <p:sldId id="311" r:id="rId9"/>
    <p:sldId id="294" r:id="rId10"/>
    <p:sldId id="303" r:id="rId11"/>
    <p:sldId id="305" r:id="rId12"/>
    <p:sldId id="299" r:id="rId13"/>
    <p:sldId id="312" r:id="rId14"/>
    <p:sldId id="310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tamaran" panose="020B0604020202020204" charset="0"/>
      <p:regular r:id="rId21"/>
      <p:bold r:id="rId22"/>
    </p:embeddedFont>
    <p:embeddedFont>
      <p:font typeface="Catamaran Thin" panose="020B0604020202020204" charset="0"/>
      <p:regular r:id="rId23"/>
      <p:bold r:id="rId24"/>
    </p:embeddedFont>
    <p:embeddedFont>
      <p:font typeface="Montserrat" panose="02000505000000020004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EC2C83-4F27-46E9-AB52-EA9CB43B9D6F}">
  <a:tblStyle styleId="{93EC2C83-4F27-46E9-AB52-EA9CB43B9D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77553AC-1573-4A18-AE2D-678138A4FA2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24" autoAdjust="0"/>
    <p:restoredTop sz="94601" autoAdjust="0"/>
  </p:normalViewPr>
  <p:slideViewPr>
    <p:cSldViewPr snapToGrid="0">
      <p:cViewPr varScale="1">
        <p:scale>
          <a:sx n="154" d="100"/>
          <a:sy n="154" d="100"/>
        </p:scale>
        <p:origin x="63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11" name="Google Shape;11;p2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702900" y="3250075"/>
            <a:ext cx="4955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3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33" name="Google Shape;33;p3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52" name="Google Shape;52;p3"/>
          <p:cNvSpPr txBox="1">
            <a:spLocks noGrp="1"/>
          </p:cNvSpPr>
          <p:nvPr>
            <p:ph type="ctrTitle"/>
          </p:nvPr>
        </p:nvSpPr>
        <p:spPr>
          <a:xfrm>
            <a:off x="2305150" y="2884378"/>
            <a:ext cx="5811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>
            <a:off x="2305150" y="3385436"/>
            <a:ext cx="5811000" cy="4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"/>
          <p:cNvSpPr/>
          <p:nvPr/>
        </p:nvSpPr>
        <p:spPr>
          <a:xfrm>
            <a:off x="-45517" y="689752"/>
            <a:ext cx="624020" cy="688794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126" name="Google Shape;126;p8"/>
          <p:cNvGrpSpPr/>
          <p:nvPr/>
        </p:nvGrpSpPr>
        <p:grpSpPr>
          <a:xfrm>
            <a:off x="6320991" y="-7"/>
            <a:ext cx="3630818" cy="5143498"/>
            <a:chOff x="6320991" y="-7"/>
            <a:chExt cx="3630818" cy="5143498"/>
          </a:xfrm>
        </p:grpSpPr>
        <p:sp>
          <p:nvSpPr>
            <p:cNvPr id="127" name="Google Shape;127;p8"/>
            <p:cNvSpPr/>
            <p:nvPr/>
          </p:nvSpPr>
          <p:spPr>
            <a:xfrm>
              <a:off x="6320991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7806636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8548210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0" name="Google Shape;130;p8"/>
            <p:cNvSpPr/>
            <p:nvPr/>
          </p:nvSpPr>
          <p:spPr>
            <a:xfrm rot="10800000">
              <a:off x="7806422" y="30"/>
              <a:ext cx="1404540" cy="515400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7806643" y="1543679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7065077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8745616" y="1335143"/>
              <a:ext cx="835681" cy="92246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7133773" y="3941724"/>
              <a:ext cx="507445" cy="5601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5" name="Google Shape;135;p8"/>
            <p:cNvSpPr/>
            <p:nvPr/>
          </p:nvSpPr>
          <p:spPr>
            <a:xfrm rot="10800000">
              <a:off x="7406482" y="-7"/>
              <a:ext cx="720792" cy="527782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7331887" y="2181982"/>
              <a:ext cx="962029" cy="106196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8548210" y="2833077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138" name="Google Shape;138;p8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0"/>
          <p:cNvGrpSpPr/>
          <p:nvPr/>
        </p:nvGrpSpPr>
        <p:grpSpPr>
          <a:xfrm>
            <a:off x="-981075" y="-3"/>
            <a:ext cx="11516344" cy="5143455"/>
            <a:chOff x="-981075" y="-3"/>
            <a:chExt cx="11516344" cy="5143455"/>
          </a:xfrm>
        </p:grpSpPr>
        <p:sp>
          <p:nvSpPr>
            <p:cNvPr id="159" name="Google Shape;159;p10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0" name="Google Shape;160;p10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1" name="Google Shape;161;p10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2" name="Google Shape;162;p10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3" name="Google Shape;163;p10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4" name="Google Shape;164;p10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5" name="Google Shape;165;p10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6" name="Google Shape;166;p10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8" name="Google Shape;168;p10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9" name="Google Shape;169;p10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0" name="Google Shape;170;p10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171" name="Google Shape;171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lor background">
  <p:cSld name="BLANK_1">
    <p:bg>
      <p:bgPr>
        <a:solidFill>
          <a:schemeClr val="accen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4" name="Google Shape;174;p11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175" name="Google Shape;175;p11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6" name="Google Shape;176;p11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7" name="Google Shape;177;p11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9" name="Google Shape;179;p11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0" name="Google Shape;180;p11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1" name="Google Shape;181;p11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2" name="Google Shape;182;p11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3" name="Google Shape;183;p11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4" name="Google Shape;184;p11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3" name="Google Shape;193;p11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6010500" cy="28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⬢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⬡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tamaran Thin"/>
              <a:buChar char="⬡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6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2"/>
          <p:cNvPicPr preferRelativeResize="0"/>
          <p:nvPr/>
        </p:nvPicPr>
        <p:blipFill rotWithShape="1">
          <a:blip r:embed="rId3"/>
          <a:srcRect l="4605" t="-3134" r="50769" b="20896"/>
          <a:stretch/>
        </p:blipFill>
        <p:spPr>
          <a:xfrm>
            <a:off x="4464475" y="-320621"/>
            <a:ext cx="4389799" cy="4550459"/>
          </a:xfrm>
          <a:custGeom>
            <a:avLst/>
            <a:gdLst/>
            <a:ahLst/>
            <a:cxnLst/>
            <a:rect l="l" t="t" r="r" b="b"/>
            <a:pathLst>
              <a:path w="21598" h="21456" extrusionOk="0">
                <a:moveTo>
                  <a:pt x="10800" y="0"/>
                </a:moveTo>
                <a:cubicBezTo>
                  <a:pt x="10183" y="0"/>
                  <a:pt x="9567" y="144"/>
                  <a:pt x="9014" y="430"/>
                </a:cubicBezTo>
                <a:lnTo>
                  <a:pt x="1782" y="4189"/>
                </a:lnTo>
                <a:cubicBezTo>
                  <a:pt x="678" y="4763"/>
                  <a:pt x="0" y="5821"/>
                  <a:pt x="0" y="6968"/>
                </a:cubicBezTo>
                <a:lnTo>
                  <a:pt x="0" y="14485"/>
                </a:lnTo>
                <a:cubicBezTo>
                  <a:pt x="1" y="15633"/>
                  <a:pt x="681" y="16694"/>
                  <a:pt x="1786" y="17268"/>
                </a:cubicBezTo>
                <a:lnTo>
                  <a:pt x="9018" y="21026"/>
                </a:lnTo>
                <a:cubicBezTo>
                  <a:pt x="10122" y="21600"/>
                  <a:pt x="11480" y="21600"/>
                  <a:pt x="12585" y="21026"/>
                </a:cubicBezTo>
                <a:lnTo>
                  <a:pt x="19817" y="17268"/>
                </a:lnTo>
                <a:cubicBezTo>
                  <a:pt x="20922" y="16693"/>
                  <a:pt x="21600" y="15633"/>
                  <a:pt x="21599" y="14485"/>
                </a:cubicBezTo>
                <a:lnTo>
                  <a:pt x="21599" y="6968"/>
                </a:lnTo>
                <a:cubicBezTo>
                  <a:pt x="21599" y="5820"/>
                  <a:pt x="20922" y="4762"/>
                  <a:pt x="19817" y="4189"/>
                </a:cubicBezTo>
                <a:lnTo>
                  <a:pt x="12585" y="430"/>
                </a:lnTo>
                <a:cubicBezTo>
                  <a:pt x="12033" y="144"/>
                  <a:pt x="11416" y="0"/>
                  <a:pt x="108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99" name="Google Shape;199;p12"/>
          <p:cNvSpPr txBox="1">
            <a:spLocks noGrp="1"/>
          </p:cNvSpPr>
          <p:nvPr>
            <p:ph type="ctrTitle"/>
          </p:nvPr>
        </p:nvSpPr>
        <p:spPr>
          <a:xfrm>
            <a:off x="289726" y="3107025"/>
            <a:ext cx="6123863" cy="173440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0" dirty="0">
                <a:latin typeface="Montserrat" panose="02000505000000020004" pitchFamily="2" charset="0"/>
              </a:rPr>
              <a:t>Crypto Correlation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41214C-6587-41EA-95BC-6501DA1FE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What Will Drive The Stellar Price in 2021? | Trading Education">
            <a:extLst>
              <a:ext uri="{FF2B5EF4-FFF2-40B4-BE49-F238E27FC236}">
                <a16:creationId xmlns:a16="http://schemas.microsoft.com/office/drawing/2014/main" id="{5E5995EA-9AAF-4932-AE81-D5C31052E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3" y="295275"/>
            <a:ext cx="6696075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532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What is an LLC (Limited Liability Company)? - IncNow">
            <a:extLst>
              <a:ext uri="{FF2B5EF4-FFF2-40B4-BE49-F238E27FC236}">
                <a16:creationId xmlns:a16="http://schemas.microsoft.com/office/drawing/2014/main" id="{85C7FF2F-476C-479F-BCAA-6D4683FD4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118" y="2994332"/>
            <a:ext cx="2868466" cy="198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Exhibit 3.1 Articles of Incorporation">
            <a:extLst>
              <a:ext uri="{FF2B5EF4-FFF2-40B4-BE49-F238E27FC236}">
                <a16:creationId xmlns:a16="http://schemas.microsoft.com/office/drawing/2014/main" id="{E6D6ED7C-3871-4702-A20D-D4815C3126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3" t="7594" r="640" b="7797"/>
          <a:stretch/>
        </p:blipFill>
        <p:spPr bwMode="auto">
          <a:xfrm>
            <a:off x="240975" y="328564"/>
            <a:ext cx="2764386" cy="34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Dmitry ButΞrin on Twitter: &amp;quot;My dad knows next to nothing about crypto  except for Ethereum having been invented by his grandson. But he  appreciates free swag. This is his tshirt today. Top">
            <a:extLst>
              <a:ext uri="{FF2B5EF4-FFF2-40B4-BE49-F238E27FC236}">
                <a16:creationId xmlns:a16="http://schemas.microsoft.com/office/drawing/2014/main" id="{6F9F8CC6-9285-4358-B692-5A5FF02877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7" r="6273"/>
          <a:stretch/>
        </p:blipFill>
        <p:spPr bwMode="auto">
          <a:xfrm>
            <a:off x="4115326" y="52244"/>
            <a:ext cx="3632802" cy="413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ICO Basics, To Invest or Not? Cutting Through The Bullshit - Blockgeeks">
            <a:extLst>
              <a:ext uri="{FF2B5EF4-FFF2-40B4-BE49-F238E27FC236}">
                <a16:creationId xmlns:a16="http://schemas.microsoft.com/office/drawing/2014/main" id="{682CCAE7-78CC-4295-AC93-FB673BB8BB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2" r="13086" b="5456"/>
          <a:stretch/>
        </p:blipFill>
        <p:spPr bwMode="auto">
          <a:xfrm>
            <a:off x="5511198" y="3297609"/>
            <a:ext cx="3632802" cy="224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29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32184A-4913-4A3B-836A-A4F69B4C3C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Primary Offering</a:t>
            </a:r>
            <a:br>
              <a:rPr lang="en-US" sz="5400" dirty="0"/>
            </a:br>
            <a:r>
              <a:rPr lang="en-US" sz="5400" dirty="0"/>
              <a:t>‘Utility Tokens’</a:t>
            </a:r>
          </a:p>
        </p:txBody>
      </p:sp>
      <p:pic>
        <p:nvPicPr>
          <p:cNvPr id="12290" name="Picture 2" descr="SEC-logo | eFileCabinet">
            <a:extLst>
              <a:ext uri="{FF2B5EF4-FFF2-40B4-BE49-F238E27FC236}">
                <a16:creationId xmlns:a16="http://schemas.microsoft.com/office/drawing/2014/main" id="{75C30C6D-417A-416E-98E7-27A012FB6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42" y="2610228"/>
            <a:ext cx="1401417" cy="140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734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2" name="Picture 16" descr="Ripple Logo | Ripple">
            <a:extLst>
              <a:ext uri="{FF2B5EF4-FFF2-40B4-BE49-F238E27FC236}">
                <a16:creationId xmlns:a16="http://schemas.microsoft.com/office/drawing/2014/main" id="{9EECE4D8-B0B8-40C1-A6E6-6A96E0FEE3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0" t="29183" r="4585" b="9711"/>
          <a:stretch/>
        </p:blipFill>
        <p:spPr bwMode="auto">
          <a:xfrm>
            <a:off x="1691141" y="2080244"/>
            <a:ext cx="2131959" cy="74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B78E7C8-626C-4311-A65B-17938F8ED87C}"/>
              </a:ext>
            </a:extLst>
          </p:cNvPr>
          <p:cNvSpPr txBox="1">
            <a:spLocks/>
          </p:cNvSpPr>
          <p:nvPr/>
        </p:nvSpPr>
        <p:spPr>
          <a:xfrm>
            <a:off x="519516" y="373791"/>
            <a:ext cx="8780009" cy="68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 dirty="0"/>
              <a:t>Types of investments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EC7EE9-7FF5-456C-82D5-D50BAA5CC26C}"/>
              </a:ext>
            </a:extLst>
          </p:cNvPr>
          <p:cNvSpPr/>
          <p:nvPr/>
        </p:nvSpPr>
        <p:spPr>
          <a:xfrm>
            <a:off x="1700974" y="3504322"/>
            <a:ext cx="2047524" cy="13799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tamaran" panose="020B0604020202020204" charset="0"/>
                <a:cs typeface="Catamaran" panose="020B0604020202020204" charset="0"/>
              </a:rPr>
              <a:t>Crypto Companies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31232B-8916-4474-B474-9A8A726B882E}"/>
              </a:ext>
            </a:extLst>
          </p:cNvPr>
          <p:cNvSpPr/>
          <p:nvPr/>
        </p:nvSpPr>
        <p:spPr>
          <a:xfrm>
            <a:off x="4035535" y="3504322"/>
            <a:ext cx="2047524" cy="13799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tamaran" panose="020B0604020202020204" charset="0"/>
                <a:cs typeface="Catamaran" panose="020B0604020202020204" charset="0"/>
              </a:rPr>
              <a:t>Crypto Projects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3B576B-BA44-4D13-A2E5-B1A4B8F07007}"/>
              </a:ext>
            </a:extLst>
          </p:cNvPr>
          <p:cNvSpPr/>
          <p:nvPr/>
        </p:nvSpPr>
        <p:spPr>
          <a:xfrm>
            <a:off x="6478069" y="3499963"/>
            <a:ext cx="2047524" cy="13799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tamaran" panose="020B0604020202020204" charset="0"/>
                <a:cs typeface="Catamaran" panose="020B0604020202020204" charset="0"/>
              </a:rPr>
              <a:t>Private Placements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7BF07F-0397-45C3-940D-47D48CAA034B}"/>
              </a:ext>
            </a:extLst>
          </p:cNvPr>
          <p:cNvSpPr/>
          <p:nvPr/>
        </p:nvSpPr>
        <p:spPr>
          <a:xfrm>
            <a:off x="201244" y="3703283"/>
            <a:ext cx="1130365" cy="864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tamaran" panose="020B0604020202020204" charset="0"/>
                <a:cs typeface="Catamaran" panose="020B0604020202020204" charset="0"/>
              </a:rPr>
              <a:t>ICOs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700AA977-6736-47E4-852E-C40F43FA2D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61" b="32521"/>
          <a:stretch/>
        </p:blipFill>
        <p:spPr bwMode="auto">
          <a:xfrm>
            <a:off x="1375801" y="1256200"/>
            <a:ext cx="3515069" cy="70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Stellar Crypto Logo Stellar Lumens XLM&amp;quot; Poster by CryptoCentauri | Redbubble">
            <a:extLst>
              <a:ext uri="{FF2B5EF4-FFF2-40B4-BE49-F238E27FC236}">
                <a16:creationId xmlns:a16="http://schemas.microsoft.com/office/drawing/2014/main" id="{BC6B32F8-9D51-46C6-BD2E-B5A21E6EE7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" t="40268" r="1451" b="40669"/>
          <a:stretch/>
        </p:blipFill>
        <p:spPr bwMode="auto">
          <a:xfrm>
            <a:off x="3580631" y="2599290"/>
            <a:ext cx="2620477" cy="68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BitPay - Crunchbase Company Profile &amp;amp; Funding">
            <a:extLst>
              <a:ext uri="{FF2B5EF4-FFF2-40B4-BE49-F238E27FC236}">
                <a16:creationId xmlns:a16="http://schemas.microsoft.com/office/drawing/2014/main" id="{A4CBE724-23D3-4AFB-972D-51B2B3B0CC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46" r="415" b="31831"/>
          <a:stretch/>
        </p:blipFill>
        <p:spPr bwMode="auto">
          <a:xfrm>
            <a:off x="6146796" y="1141380"/>
            <a:ext cx="2566929" cy="938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The Coinbase Blog">
            <a:extLst>
              <a:ext uri="{FF2B5EF4-FFF2-40B4-BE49-F238E27FC236}">
                <a16:creationId xmlns:a16="http://schemas.microsoft.com/office/drawing/2014/main" id="{235FF617-44F3-40DC-A0A1-20D5B79FBA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40" b="37778"/>
          <a:stretch/>
        </p:blipFill>
        <p:spPr bwMode="auto">
          <a:xfrm>
            <a:off x="6252223" y="2309020"/>
            <a:ext cx="2891777" cy="68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PressOne - Live PressOne price and market cap">
            <a:extLst>
              <a:ext uri="{FF2B5EF4-FFF2-40B4-BE49-F238E27FC236}">
                <a16:creationId xmlns:a16="http://schemas.microsoft.com/office/drawing/2014/main" id="{5C2E0236-D3CD-4127-8266-8759C0B2F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7" y="2013201"/>
            <a:ext cx="1648399" cy="164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 descr="Dash Logo PNG Transparent &amp;amp; SVG Vector - Freebie Supply">
            <a:extLst>
              <a:ext uri="{FF2B5EF4-FFF2-40B4-BE49-F238E27FC236}">
                <a16:creationId xmlns:a16="http://schemas.microsoft.com/office/drawing/2014/main" id="{13383519-85D7-4D39-AE14-83EDB0457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401" y="1256200"/>
            <a:ext cx="938864" cy="938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6" name="Picture 20">
            <a:extLst>
              <a:ext uri="{FF2B5EF4-FFF2-40B4-BE49-F238E27FC236}">
                <a16:creationId xmlns:a16="http://schemas.microsoft.com/office/drawing/2014/main" id="{B925242D-BE53-4058-ABE0-D59662F10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600" y="1796140"/>
            <a:ext cx="760315" cy="80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903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9EE396C-6931-404E-A44D-0521502DBC81}"/>
              </a:ext>
            </a:extLst>
          </p:cNvPr>
          <p:cNvCxnSpPr/>
          <p:nvPr/>
        </p:nvCxnSpPr>
        <p:spPr>
          <a:xfrm>
            <a:off x="1841240" y="1497431"/>
            <a:ext cx="6207968" cy="2022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10076F-52DA-4739-B8ED-78BFFF548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9C1CFCE-99B5-430D-9DC9-FBC231380567}"/>
              </a:ext>
            </a:extLst>
          </p:cNvPr>
          <p:cNvSpPr txBox="1">
            <a:spLocks/>
          </p:cNvSpPr>
          <p:nvPr/>
        </p:nvSpPr>
        <p:spPr>
          <a:xfrm>
            <a:off x="3085320" y="4208870"/>
            <a:ext cx="1200539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r"/>
            <a:r>
              <a:rPr lang="en-US" sz="2000" dirty="0"/>
              <a:t>Individual </a:t>
            </a:r>
          </a:p>
          <a:p>
            <a:pPr algn="ctr"/>
            <a:r>
              <a:rPr lang="en-US" sz="2000" dirty="0"/>
              <a:t>Stocks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58C0CB-973F-434A-9731-231B5AC00368}"/>
              </a:ext>
            </a:extLst>
          </p:cNvPr>
          <p:cNvSpPr txBox="1">
            <a:spLocks/>
          </p:cNvSpPr>
          <p:nvPr/>
        </p:nvSpPr>
        <p:spPr>
          <a:xfrm>
            <a:off x="7703977" y="4189409"/>
            <a:ext cx="1200539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ctr"/>
            <a:r>
              <a:rPr lang="en-US" sz="2000" dirty="0"/>
              <a:t>Forex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61230F7-C57E-4F3F-A765-9135FBD3EC4D}"/>
              </a:ext>
            </a:extLst>
          </p:cNvPr>
          <p:cNvSpPr txBox="1">
            <a:spLocks/>
          </p:cNvSpPr>
          <p:nvPr/>
        </p:nvSpPr>
        <p:spPr>
          <a:xfrm>
            <a:off x="1532722" y="4189409"/>
            <a:ext cx="1200539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ctr"/>
            <a:r>
              <a:rPr lang="en-US" sz="2000" dirty="0"/>
              <a:t>Venture Capital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D146EE4-4B44-454F-8DCD-C17770638AB8}"/>
              </a:ext>
            </a:extLst>
          </p:cNvPr>
          <p:cNvSpPr txBox="1">
            <a:spLocks/>
          </p:cNvSpPr>
          <p:nvPr/>
        </p:nvSpPr>
        <p:spPr>
          <a:xfrm>
            <a:off x="4720836" y="4189409"/>
            <a:ext cx="849388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ctr"/>
            <a:r>
              <a:rPr lang="en-US" sz="2000" dirty="0"/>
              <a:t>ETFs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870E436-BD5A-42DD-B28E-5E58AC25060B}"/>
              </a:ext>
            </a:extLst>
          </p:cNvPr>
          <p:cNvSpPr txBox="1">
            <a:spLocks/>
          </p:cNvSpPr>
          <p:nvPr/>
        </p:nvSpPr>
        <p:spPr>
          <a:xfrm>
            <a:off x="5867811" y="4189409"/>
            <a:ext cx="1643356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ctr"/>
            <a:r>
              <a:rPr lang="en-US" sz="2000" dirty="0"/>
              <a:t>Commodity Futures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A5AFA6-7183-4BA9-B967-E098F1F6FB39}"/>
              </a:ext>
            </a:extLst>
          </p:cNvPr>
          <p:cNvSpPr txBox="1">
            <a:spLocks/>
          </p:cNvSpPr>
          <p:nvPr/>
        </p:nvSpPr>
        <p:spPr>
          <a:xfrm>
            <a:off x="119736" y="2095917"/>
            <a:ext cx="1073021" cy="766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ctr"/>
            <a:r>
              <a:rPr lang="en-US" sz="2000" dirty="0"/>
              <a:t>Raw Volatility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985888-68F0-4785-81BB-79A3EAEF3B86}"/>
              </a:ext>
            </a:extLst>
          </p:cNvPr>
          <p:cNvCxnSpPr/>
          <p:nvPr/>
        </p:nvCxnSpPr>
        <p:spPr>
          <a:xfrm>
            <a:off x="1442334" y="3943738"/>
            <a:ext cx="724055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8741AB9-A35E-4CAD-85E6-4EF4CB89C502}"/>
              </a:ext>
            </a:extLst>
          </p:cNvPr>
          <p:cNvCxnSpPr>
            <a:cxnSpLocks/>
          </p:cNvCxnSpPr>
          <p:nvPr/>
        </p:nvCxnSpPr>
        <p:spPr>
          <a:xfrm flipV="1">
            <a:off x="1442334" y="1318727"/>
            <a:ext cx="0" cy="26250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E4E7981-31F2-41CA-97F7-53016FD5D678}"/>
              </a:ext>
            </a:extLst>
          </p:cNvPr>
          <p:cNvSpPr/>
          <p:nvPr/>
        </p:nvSpPr>
        <p:spPr>
          <a:xfrm>
            <a:off x="1423512" y="3916681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E0F53D-2676-4FBB-83B4-80BF9639041C}"/>
              </a:ext>
            </a:extLst>
          </p:cNvPr>
          <p:cNvSpPr/>
          <p:nvPr/>
        </p:nvSpPr>
        <p:spPr>
          <a:xfrm>
            <a:off x="1655359" y="2478550"/>
            <a:ext cx="1502851" cy="768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Catamaran" panose="020B0604020202020204" charset="0"/>
                <a:cs typeface="Catamaran" panose="020B0604020202020204" charset="0"/>
              </a:rPr>
              <a:t>Crypto Companies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DE73A0-949E-4EAB-AB78-F8B6D2485AE9}"/>
              </a:ext>
            </a:extLst>
          </p:cNvPr>
          <p:cNvSpPr/>
          <p:nvPr/>
        </p:nvSpPr>
        <p:spPr>
          <a:xfrm>
            <a:off x="2882634" y="3100855"/>
            <a:ext cx="1502851" cy="768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Catamaran" panose="020B0604020202020204" charset="0"/>
                <a:cs typeface="Catamaran" panose="020B0604020202020204" charset="0"/>
              </a:rPr>
              <a:t>Crypto Projects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87DBCDE-2A1B-4397-BF9B-0DF7AC90A9BB}"/>
              </a:ext>
            </a:extLst>
          </p:cNvPr>
          <p:cNvSpPr/>
          <p:nvPr/>
        </p:nvSpPr>
        <p:spPr>
          <a:xfrm>
            <a:off x="3020422" y="2158611"/>
            <a:ext cx="1502851" cy="768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Catamaran" panose="020B0604020202020204" charset="0"/>
                <a:cs typeface="Catamaran" panose="020B0604020202020204" charset="0"/>
              </a:rPr>
              <a:t>Private Placements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2CB71F1-91D1-47CA-B786-7392A3A90C99}"/>
              </a:ext>
            </a:extLst>
          </p:cNvPr>
          <p:cNvSpPr/>
          <p:nvPr/>
        </p:nvSpPr>
        <p:spPr>
          <a:xfrm>
            <a:off x="1562907" y="1633951"/>
            <a:ext cx="843877" cy="496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Catamaran" panose="020B0604020202020204" charset="0"/>
                <a:cs typeface="Catamaran" panose="020B0604020202020204" charset="0"/>
              </a:rPr>
              <a:t>‘ICOs’</a:t>
            </a:r>
          </a:p>
        </p:txBody>
      </p:sp>
    </p:spTree>
    <p:extLst>
      <p:ext uri="{BB962C8B-B14F-4D97-AF65-F5344CB8AC3E}">
        <p14:creationId xmlns:p14="http://schemas.microsoft.com/office/powerpoint/2010/main" val="653029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hat is Bitcoin Gold?">
            <a:extLst>
              <a:ext uri="{FF2B5EF4-FFF2-40B4-BE49-F238E27FC236}">
                <a16:creationId xmlns:a16="http://schemas.microsoft.com/office/drawing/2014/main" id="{BA1A5A48-F458-4C93-93D7-92BA5E22B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43" y="350643"/>
            <a:ext cx="4442214" cy="222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itcoin and Gold Short-Lived Correlation Not a Sign of Comparability">
            <a:extLst>
              <a:ext uri="{FF2B5EF4-FFF2-40B4-BE49-F238E27FC236}">
                <a16:creationId xmlns:a16="http://schemas.microsoft.com/office/drawing/2014/main" id="{82FA1016-9C4D-42E1-A56D-5FF8B4219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649" y="350643"/>
            <a:ext cx="4841680" cy="322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thereum vs. Bitcoin: Do or die as Ether price drops to a critical level  against BTC By Cointelegraph">
            <a:extLst>
              <a:ext uri="{FF2B5EF4-FFF2-40B4-BE49-F238E27FC236}">
                <a16:creationId xmlns:a16="http://schemas.microsoft.com/office/drawing/2014/main" id="{50453D74-1589-49D6-BE6C-A897E1A54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44" y="2290424"/>
            <a:ext cx="4442214" cy="296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Does Correlation Between Bitcoin Price and Altcoins Mean Buy the Dips?">
            <a:extLst>
              <a:ext uri="{FF2B5EF4-FFF2-40B4-BE49-F238E27FC236}">
                <a16:creationId xmlns:a16="http://schemas.microsoft.com/office/drawing/2014/main" id="{32988CF7-4D08-46C0-8217-67BD026D0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280" y="3313646"/>
            <a:ext cx="3079615" cy="205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749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89A16941-C5AA-4D6E-916F-39E4704E1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0"/>
            <a:ext cx="77152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767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Gold vs Bitcoin: complete comparison at the start of 2021">
            <a:extLst>
              <a:ext uri="{FF2B5EF4-FFF2-40B4-BE49-F238E27FC236}">
                <a16:creationId xmlns:a16="http://schemas.microsoft.com/office/drawing/2014/main" id="{5F3A92EB-5420-4A1B-8CFC-EFF409FF6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63" y="0"/>
            <a:ext cx="62626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274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ow to Optimize, Diversify and Pick Investments for Your IRA">
            <a:extLst>
              <a:ext uri="{FF2B5EF4-FFF2-40B4-BE49-F238E27FC236}">
                <a16:creationId xmlns:a16="http://schemas.microsoft.com/office/drawing/2014/main" id="{E1862ADC-F4AD-416A-B44E-65FB83DF9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225" y="0"/>
            <a:ext cx="68119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5C6CE-ABF9-441C-89D6-EFD4415A93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882BB7E-2B67-4262-977E-052C90F53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139" y="448733"/>
            <a:ext cx="5615721" cy="424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801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ay Dalio: Correlation &amp;#39;Holy Grail&amp;#39; | by Simon Manka | Ampleforth Blog |  Medium">
            <a:extLst>
              <a:ext uri="{FF2B5EF4-FFF2-40B4-BE49-F238E27FC236}">
                <a16:creationId xmlns:a16="http://schemas.microsoft.com/office/drawing/2014/main" id="{00F3711B-7AEB-43F3-A741-1B2C7EA12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0"/>
            <a:ext cx="74279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60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197D68-9BE9-4A2C-90BC-F54D6683E5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48" b="72219"/>
          <a:stretch/>
        </p:blipFill>
        <p:spPr>
          <a:xfrm>
            <a:off x="318654" y="11544"/>
            <a:ext cx="2835564" cy="51319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D25B6B-2F4E-45EB-8060-D51AD940D9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528" b="51139"/>
          <a:stretch/>
        </p:blipFill>
        <p:spPr>
          <a:xfrm>
            <a:off x="3154218" y="0"/>
            <a:ext cx="2835564" cy="51319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A04258-400D-4515-8F80-9D81A607B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724" b="29943"/>
          <a:stretch/>
        </p:blipFill>
        <p:spPr>
          <a:xfrm>
            <a:off x="5989782" y="11544"/>
            <a:ext cx="2835564" cy="51319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E2003D1-02A8-4CA9-8FFA-5C7DC0FE3282}"/>
              </a:ext>
            </a:extLst>
          </p:cNvPr>
          <p:cNvSpPr/>
          <p:nvPr/>
        </p:nvSpPr>
        <p:spPr>
          <a:xfrm>
            <a:off x="1246064" y="99189"/>
            <a:ext cx="254172" cy="50327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654EC6-D43A-4709-A32D-601FD5F56F60}"/>
              </a:ext>
            </a:extLst>
          </p:cNvPr>
          <p:cNvSpPr/>
          <p:nvPr/>
        </p:nvSpPr>
        <p:spPr>
          <a:xfrm>
            <a:off x="4081628" y="49594"/>
            <a:ext cx="254172" cy="50327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429BB1-C927-402E-83E5-C0AC4181B08D}"/>
              </a:ext>
            </a:extLst>
          </p:cNvPr>
          <p:cNvSpPr/>
          <p:nvPr/>
        </p:nvSpPr>
        <p:spPr>
          <a:xfrm>
            <a:off x="6917192" y="11544"/>
            <a:ext cx="254172" cy="51617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663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92452BB-F209-435A-90CD-C1B06324B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3" y="0"/>
            <a:ext cx="70516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β - Wiktionary">
            <a:extLst>
              <a:ext uri="{FF2B5EF4-FFF2-40B4-BE49-F238E27FC236}">
                <a16:creationId xmlns:a16="http://schemas.microsoft.com/office/drawing/2014/main" id="{6513394C-FABF-4623-AB39-9BB97B2B2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30" y="2571750"/>
            <a:ext cx="616793" cy="61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BE1D6DAB-B507-4A8E-AF32-C054FF02D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30" y="1206544"/>
            <a:ext cx="596597" cy="59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06181"/>
      </p:ext>
    </p:extLst>
  </p:cSld>
  <p:clrMapOvr>
    <a:masterClrMapping/>
  </p:clrMapOvr>
</p:sld>
</file>

<file path=ppt/theme/theme1.xml><?xml version="1.0" encoding="utf-8"?>
<a:theme xmlns:a="http://schemas.openxmlformats.org/drawingml/2006/main" name="Dauphin template">
  <a:themeElements>
    <a:clrScheme name="Custom 347">
      <a:dk1>
        <a:srgbClr val="210635"/>
      </a:dk1>
      <a:lt1>
        <a:srgbClr val="FFFFFF"/>
      </a:lt1>
      <a:dk2>
        <a:srgbClr val="89828F"/>
      </a:dk2>
      <a:lt2>
        <a:srgbClr val="F4F3F8"/>
      </a:lt2>
      <a:accent1>
        <a:srgbClr val="725DCF"/>
      </a:accent1>
      <a:accent2>
        <a:srgbClr val="BD6DE0"/>
      </a:accent2>
      <a:accent3>
        <a:srgbClr val="F07249"/>
      </a:accent3>
      <a:accent4>
        <a:srgbClr val="FFB200"/>
      </a:accent4>
      <a:accent5>
        <a:srgbClr val="9D91EE"/>
      </a:accent5>
      <a:accent6>
        <a:srgbClr val="3691E0"/>
      </a:accent6>
      <a:hlink>
        <a:srgbClr val="6A5DC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12827</TotalTime>
  <Words>38</Words>
  <Application>Microsoft Office PowerPoint</Application>
  <PresentationFormat>On-screen Show (16:9)</PresentationFormat>
  <Paragraphs>18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Catamaran Thin</vt:lpstr>
      <vt:lpstr>Calibri</vt:lpstr>
      <vt:lpstr>Montserrat</vt:lpstr>
      <vt:lpstr>Catamaran</vt:lpstr>
      <vt:lpstr>Arial</vt:lpstr>
      <vt:lpstr>Dauphin template</vt:lpstr>
      <vt:lpstr>Crypto Correlation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Primary Offering ‘Utility Tokens’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 Dividends</dc:title>
  <dc:creator>John</dc:creator>
  <cp:lastModifiedBy>John Wooten</cp:lastModifiedBy>
  <cp:revision>47</cp:revision>
  <dcterms:modified xsi:type="dcterms:W3CDTF">2021-10-13T19:11:21Z</dcterms:modified>
</cp:coreProperties>
</file>